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FEE55-BFE4-4D1F-A49B-273E47C0A31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3C2AF881-6EAE-4C34-9968-23F0C68D6773}">
      <dgm:prSet phldrT="[Text]"/>
      <dgm:spPr/>
      <dgm:t>
        <a:bodyPr/>
        <a:lstStyle/>
        <a:p>
          <a:r>
            <a:rPr lang="en-US" dirty="0" smtClean="0"/>
            <a:t>PM</a:t>
          </a:r>
          <a:endParaRPr lang="en-US" dirty="0"/>
        </a:p>
      </dgm:t>
    </dgm:pt>
    <dgm:pt modelId="{8454C0CF-C232-4E34-97C0-A135CEF84E78}" type="parTrans" cxnId="{F09A9231-03E7-45D9-BA7E-265BCEA035A7}">
      <dgm:prSet/>
      <dgm:spPr/>
      <dgm:t>
        <a:bodyPr/>
        <a:lstStyle/>
        <a:p>
          <a:endParaRPr lang="en-US"/>
        </a:p>
      </dgm:t>
    </dgm:pt>
    <dgm:pt modelId="{43C2D4F7-E546-442C-AFFB-7AC0165D62AA}" type="sibTrans" cxnId="{F09A9231-03E7-45D9-BA7E-265BCEA035A7}">
      <dgm:prSet/>
      <dgm:spPr/>
      <dgm:t>
        <a:bodyPr/>
        <a:lstStyle/>
        <a:p>
          <a:endParaRPr lang="en-US"/>
        </a:p>
      </dgm:t>
    </dgm:pt>
    <dgm:pt modelId="{ECD17E9C-5BA7-4013-BEA3-DA6B59B7D441}">
      <dgm:prSet phldrT="[Text]"/>
      <dgm:spPr/>
      <dgm:t>
        <a:bodyPr/>
        <a:lstStyle/>
        <a:p>
          <a:r>
            <a:rPr lang="en-US" dirty="0" smtClean="0"/>
            <a:t>Stakeholders</a:t>
          </a:r>
          <a:endParaRPr lang="en-US" dirty="0"/>
        </a:p>
      </dgm:t>
    </dgm:pt>
    <dgm:pt modelId="{0746C72A-D5D7-44FE-AE72-CC11261B6BE4}" type="parTrans" cxnId="{FF95B0BB-050B-4D29-9ABE-4AF8CF28A5CD}">
      <dgm:prSet/>
      <dgm:spPr/>
      <dgm:t>
        <a:bodyPr/>
        <a:lstStyle/>
        <a:p>
          <a:endParaRPr lang="en-US"/>
        </a:p>
      </dgm:t>
    </dgm:pt>
    <dgm:pt modelId="{494C0F2F-642E-421A-A135-DB5105EFC959}" type="sibTrans" cxnId="{FF95B0BB-050B-4D29-9ABE-4AF8CF28A5CD}">
      <dgm:prSet/>
      <dgm:spPr/>
      <dgm:t>
        <a:bodyPr/>
        <a:lstStyle/>
        <a:p>
          <a:endParaRPr lang="en-US"/>
        </a:p>
      </dgm:t>
    </dgm:pt>
    <dgm:pt modelId="{41DD6E0F-EEB1-4F9A-9969-03A5BDA3DA82}">
      <dgm:prSet phldrT="[Text]"/>
      <dgm:spPr/>
      <dgm:t>
        <a:bodyPr/>
        <a:lstStyle/>
        <a:p>
          <a:r>
            <a:rPr lang="en-US" dirty="0" smtClean="0"/>
            <a:t>Sponsor</a:t>
          </a:r>
          <a:endParaRPr lang="en-US" dirty="0"/>
        </a:p>
      </dgm:t>
    </dgm:pt>
    <dgm:pt modelId="{49395239-9111-4F37-8963-73AFEE5037ED}" type="parTrans" cxnId="{90809DFC-8AEB-45D5-8724-0C127055D784}">
      <dgm:prSet/>
      <dgm:spPr/>
      <dgm:t>
        <a:bodyPr/>
        <a:lstStyle/>
        <a:p>
          <a:endParaRPr lang="en-US"/>
        </a:p>
      </dgm:t>
    </dgm:pt>
    <dgm:pt modelId="{45316411-0384-489E-A331-3D51BC676A29}" type="sibTrans" cxnId="{90809DFC-8AEB-45D5-8724-0C127055D784}">
      <dgm:prSet/>
      <dgm:spPr/>
      <dgm:t>
        <a:bodyPr/>
        <a:lstStyle/>
        <a:p>
          <a:endParaRPr lang="en-US"/>
        </a:p>
      </dgm:t>
    </dgm:pt>
    <dgm:pt modelId="{7E559372-4598-45E5-838F-9479CC82CCF8}" type="pres">
      <dgm:prSet presAssocID="{ED0FEE55-BFE4-4D1F-A49B-273E47C0A312}" presName="compositeShape" presStyleCnt="0">
        <dgm:presLayoutVars>
          <dgm:chMax val="7"/>
          <dgm:dir/>
          <dgm:resizeHandles val="exact"/>
        </dgm:presLayoutVars>
      </dgm:prSet>
      <dgm:spPr/>
    </dgm:pt>
    <dgm:pt modelId="{87184234-D401-4733-B68D-2B12EADA2E42}" type="pres">
      <dgm:prSet presAssocID="{ED0FEE55-BFE4-4D1F-A49B-273E47C0A312}" presName="wedge1" presStyleLbl="node1" presStyleIdx="0" presStyleCnt="3"/>
      <dgm:spPr/>
      <dgm:t>
        <a:bodyPr/>
        <a:lstStyle/>
        <a:p>
          <a:endParaRPr lang="en-US"/>
        </a:p>
      </dgm:t>
    </dgm:pt>
    <dgm:pt modelId="{FA95F367-E9B2-4E76-8344-5A7143199F0C}" type="pres">
      <dgm:prSet presAssocID="{ED0FEE55-BFE4-4D1F-A49B-273E47C0A312}" presName="dummy1a" presStyleCnt="0"/>
      <dgm:spPr/>
    </dgm:pt>
    <dgm:pt modelId="{DA3746E7-C0FD-430E-916B-6E53B7622E22}" type="pres">
      <dgm:prSet presAssocID="{ED0FEE55-BFE4-4D1F-A49B-273E47C0A312}" presName="dummy1b" presStyleCnt="0"/>
      <dgm:spPr/>
    </dgm:pt>
    <dgm:pt modelId="{29B75084-CDC0-4F43-ADA4-BC73DF69BE7A}" type="pres">
      <dgm:prSet presAssocID="{ED0FEE55-BFE4-4D1F-A49B-273E47C0A3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62F9D-321E-4272-9A80-224F7AD270DD}" type="pres">
      <dgm:prSet presAssocID="{ED0FEE55-BFE4-4D1F-A49B-273E47C0A312}" presName="wedge2" presStyleLbl="node1" presStyleIdx="1" presStyleCnt="3"/>
      <dgm:spPr/>
      <dgm:t>
        <a:bodyPr/>
        <a:lstStyle/>
        <a:p>
          <a:endParaRPr lang="en-US"/>
        </a:p>
      </dgm:t>
    </dgm:pt>
    <dgm:pt modelId="{9C9D4F74-C8E8-4636-A46C-7CC688A0337A}" type="pres">
      <dgm:prSet presAssocID="{ED0FEE55-BFE4-4D1F-A49B-273E47C0A312}" presName="dummy2a" presStyleCnt="0"/>
      <dgm:spPr/>
    </dgm:pt>
    <dgm:pt modelId="{B8382620-0963-4DF8-9130-12B0617FB21A}" type="pres">
      <dgm:prSet presAssocID="{ED0FEE55-BFE4-4D1F-A49B-273E47C0A312}" presName="dummy2b" presStyleCnt="0"/>
      <dgm:spPr/>
    </dgm:pt>
    <dgm:pt modelId="{0474FD84-01B4-488F-BE8B-982A217D5297}" type="pres">
      <dgm:prSet presAssocID="{ED0FEE55-BFE4-4D1F-A49B-273E47C0A3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2C703-3FEF-4180-9807-A1D11B8E7734}" type="pres">
      <dgm:prSet presAssocID="{ED0FEE55-BFE4-4D1F-A49B-273E47C0A312}" presName="wedge3" presStyleLbl="node1" presStyleIdx="2" presStyleCnt="3"/>
      <dgm:spPr/>
      <dgm:t>
        <a:bodyPr/>
        <a:lstStyle/>
        <a:p>
          <a:endParaRPr lang="en-US"/>
        </a:p>
      </dgm:t>
    </dgm:pt>
    <dgm:pt modelId="{5BCA2467-12D9-4A65-A917-4B6DB935232E}" type="pres">
      <dgm:prSet presAssocID="{ED0FEE55-BFE4-4D1F-A49B-273E47C0A312}" presName="dummy3a" presStyleCnt="0"/>
      <dgm:spPr/>
    </dgm:pt>
    <dgm:pt modelId="{05FCB04C-C4DC-47D0-8D4B-0DE01FB7314F}" type="pres">
      <dgm:prSet presAssocID="{ED0FEE55-BFE4-4D1F-A49B-273E47C0A312}" presName="dummy3b" presStyleCnt="0"/>
      <dgm:spPr/>
    </dgm:pt>
    <dgm:pt modelId="{A78C3042-6EF0-49BC-AD5F-1F2B1A3D5DEC}" type="pres">
      <dgm:prSet presAssocID="{ED0FEE55-BFE4-4D1F-A49B-273E47C0A3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3269A-304A-4D55-9C38-E7D2F9C23C62}" type="pres">
      <dgm:prSet presAssocID="{43C2D4F7-E546-442C-AFFB-7AC0165D62AA}" presName="arrowWedge1" presStyleLbl="fgSibTrans2D1" presStyleIdx="0" presStyleCnt="3"/>
      <dgm:spPr/>
    </dgm:pt>
    <dgm:pt modelId="{3128FF8C-6583-4B4E-8A47-0DAE92AA8737}" type="pres">
      <dgm:prSet presAssocID="{494C0F2F-642E-421A-A135-DB5105EFC959}" presName="arrowWedge2" presStyleLbl="fgSibTrans2D1" presStyleIdx="1" presStyleCnt="3"/>
      <dgm:spPr/>
    </dgm:pt>
    <dgm:pt modelId="{02B5D543-4771-4019-A3A5-1EE8D61E6CB6}" type="pres">
      <dgm:prSet presAssocID="{45316411-0384-489E-A331-3D51BC676A29}" presName="arrowWedge3" presStyleLbl="fgSibTrans2D1" presStyleIdx="2" presStyleCnt="3"/>
      <dgm:spPr/>
    </dgm:pt>
  </dgm:ptLst>
  <dgm:cxnLst>
    <dgm:cxn modelId="{F09A9231-03E7-45D9-BA7E-265BCEA035A7}" srcId="{ED0FEE55-BFE4-4D1F-A49B-273E47C0A312}" destId="{3C2AF881-6EAE-4C34-9968-23F0C68D6773}" srcOrd="0" destOrd="0" parTransId="{8454C0CF-C232-4E34-97C0-A135CEF84E78}" sibTransId="{43C2D4F7-E546-442C-AFFB-7AC0165D62AA}"/>
    <dgm:cxn modelId="{FCD010BE-84ED-4096-9AED-A02551612E13}" type="presOf" srcId="{41DD6E0F-EEB1-4F9A-9969-03A5BDA3DA82}" destId="{3902C703-3FEF-4180-9807-A1D11B8E7734}" srcOrd="0" destOrd="0" presId="urn:microsoft.com/office/officeart/2005/8/layout/cycle8"/>
    <dgm:cxn modelId="{E153CCFA-256F-48E7-B56D-5DF895E2341E}" type="presOf" srcId="{41DD6E0F-EEB1-4F9A-9969-03A5BDA3DA82}" destId="{A78C3042-6EF0-49BC-AD5F-1F2B1A3D5DEC}" srcOrd="1" destOrd="0" presId="urn:microsoft.com/office/officeart/2005/8/layout/cycle8"/>
    <dgm:cxn modelId="{D5B98E67-4E4B-4590-97AF-0F529B1C6EB2}" type="presOf" srcId="{ED0FEE55-BFE4-4D1F-A49B-273E47C0A312}" destId="{7E559372-4598-45E5-838F-9479CC82CCF8}" srcOrd="0" destOrd="0" presId="urn:microsoft.com/office/officeart/2005/8/layout/cycle8"/>
    <dgm:cxn modelId="{B0A0B8AA-4479-4BD2-86D4-7122D8412F0E}" type="presOf" srcId="{ECD17E9C-5BA7-4013-BEA3-DA6B59B7D441}" destId="{0474FD84-01B4-488F-BE8B-982A217D5297}" srcOrd="1" destOrd="0" presId="urn:microsoft.com/office/officeart/2005/8/layout/cycle8"/>
    <dgm:cxn modelId="{FF95B0BB-050B-4D29-9ABE-4AF8CF28A5CD}" srcId="{ED0FEE55-BFE4-4D1F-A49B-273E47C0A312}" destId="{ECD17E9C-5BA7-4013-BEA3-DA6B59B7D441}" srcOrd="1" destOrd="0" parTransId="{0746C72A-D5D7-44FE-AE72-CC11261B6BE4}" sibTransId="{494C0F2F-642E-421A-A135-DB5105EFC959}"/>
    <dgm:cxn modelId="{F64D40B6-4A4D-4ECF-9ABA-B3078ECFF98F}" type="presOf" srcId="{ECD17E9C-5BA7-4013-BEA3-DA6B59B7D441}" destId="{B5462F9D-321E-4272-9A80-224F7AD270DD}" srcOrd="0" destOrd="0" presId="urn:microsoft.com/office/officeart/2005/8/layout/cycle8"/>
    <dgm:cxn modelId="{90809DFC-8AEB-45D5-8724-0C127055D784}" srcId="{ED0FEE55-BFE4-4D1F-A49B-273E47C0A312}" destId="{41DD6E0F-EEB1-4F9A-9969-03A5BDA3DA82}" srcOrd="2" destOrd="0" parTransId="{49395239-9111-4F37-8963-73AFEE5037ED}" sibTransId="{45316411-0384-489E-A331-3D51BC676A29}"/>
    <dgm:cxn modelId="{853CE4EE-3783-4E26-8EAC-2FAB641410A5}" type="presOf" srcId="{3C2AF881-6EAE-4C34-9968-23F0C68D6773}" destId="{29B75084-CDC0-4F43-ADA4-BC73DF69BE7A}" srcOrd="1" destOrd="0" presId="urn:microsoft.com/office/officeart/2005/8/layout/cycle8"/>
    <dgm:cxn modelId="{3D04F285-6392-4208-A852-99370DDFA33F}" type="presOf" srcId="{3C2AF881-6EAE-4C34-9968-23F0C68D6773}" destId="{87184234-D401-4733-B68D-2B12EADA2E42}" srcOrd="0" destOrd="0" presId="urn:microsoft.com/office/officeart/2005/8/layout/cycle8"/>
    <dgm:cxn modelId="{E8A1794E-0C67-410F-B437-196ABD3DC24E}" type="presParOf" srcId="{7E559372-4598-45E5-838F-9479CC82CCF8}" destId="{87184234-D401-4733-B68D-2B12EADA2E42}" srcOrd="0" destOrd="0" presId="urn:microsoft.com/office/officeart/2005/8/layout/cycle8"/>
    <dgm:cxn modelId="{B34D8B46-F9D2-44CC-99FA-9B050B95D201}" type="presParOf" srcId="{7E559372-4598-45E5-838F-9479CC82CCF8}" destId="{FA95F367-E9B2-4E76-8344-5A7143199F0C}" srcOrd="1" destOrd="0" presId="urn:microsoft.com/office/officeart/2005/8/layout/cycle8"/>
    <dgm:cxn modelId="{7F62E566-976A-4B8D-814A-E1BB6EF0A429}" type="presParOf" srcId="{7E559372-4598-45E5-838F-9479CC82CCF8}" destId="{DA3746E7-C0FD-430E-916B-6E53B7622E22}" srcOrd="2" destOrd="0" presId="urn:microsoft.com/office/officeart/2005/8/layout/cycle8"/>
    <dgm:cxn modelId="{7E306601-B5AA-4EC1-BCAB-7B1C1E444836}" type="presParOf" srcId="{7E559372-4598-45E5-838F-9479CC82CCF8}" destId="{29B75084-CDC0-4F43-ADA4-BC73DF69BE7A}" srcOrd="3" destOrd="0" presId="urn:microsoft.com/office/officeart/2005/8/layout/cycle8"/>
    <dgm:cxn modelId="{75638172-11E7-4B21-8F35-E2483F7B2B53}" type="presParOf" srcId="{7E559372-4598-45E5-838F-9479CC82CCF8}" destId="{B5462F9D-321E-4272-9A80-224F7AD270DD}" srcOrd="4" destOrd="0" presId="urn:microsoft.com/office/officeart/2005/8/layout/cycle8"/>
    <dgm:cxn modelId="{761118F7-6168-4C00-936C-3287E86BFF60}" type="presParOf" srcId="{7E559372-4598-45E5-838F-9479CC82CCF8}" destId="{9C9D4F74-C8E8-4636-A46C-7CC688A0337A}" srcOrd="5" destOrd="0" presId="urn:microsoft.com/office/officeart/2005/8/layout/cycle8"/>
    <dgm:cxn modelId="{7268BCCD-B9DC-4283-B952-3821806DCD45}" type="presParOf" srcId="{7E559372-4598-45E5-838F-9479CC82CCF8}" destId="{B8382620-0963-4DF8-9130-12B0617FB21A}" srcOrd="6" destOrd="0" presId="urn:microsoft.com/office/officeart/2005/8/layout/cycle8"/>
    <dgm:cxn modelId="{6B5C9F54-66DF-48BD-9AAE-6976F3BE5728}" type="presParOf" srcId="{7E559372-4598-45E5-838F-9479CC82CCF8}" destId="{0474FD84-01B4-488F-BE8B-982A217D5297}" srcOrd="7" destOrd="0" presId="urn:microsoft.com/office/officeart/2005/8/layout/cycle8"/>
    <dgm:cxn modelId="{928A8919-0D6A-4B92-8BB0-7F7309C85AA4}" type="presParOf" srcId="{7E559372-4598-45E5-838F-9479CC82CCF8}" destId="{3902C703-3FEF-4180-9807-A1D11B8E7734}" srcOrd="8" destOrd="0" presId="urn:microsoft.com/office/officeart/2005/8/layout/cycle8"/>
    <dgm:cxn modelId="{6FBBC989-BD32-431E-A38E-B893A470A830}" type="presParOf" srcId="{7E559372-4598-45E5-838F-9479CC82CCF8}" destId="{5BCA2467-12D9-4A65-A917-4B6DB935232E}" srcOrd="9" destOrd="0" presId="urn:microsoft.com/office/officeart/2005/8/layout/cycle8"/>
    <dgm:cxn modelId="{508AFAB3-EAE7-42B3-9B0A-D2DC5FA31DE0}" type="presParOf" srcId="{7E559372-4598-45E5-838F-9479CC82CCF8}" destId="{05FCB04C-C4DC-47D0-8D4B-0DE01FB7314F}" srcOrd="10" destOrd="0" presId="urn:microsoft.com/office/officeart/2005/8/layout/cycle8"/>
    <dgm:cxn modelId="{C76BD1C1-F20F-4B26-8BD0-16CBA43F45A4}" type="presParOf" srcId="{7E559372-4598-45E5-838F-9479CC82CCF8}" destId="{A78C3042-6EF0-49BC-AD5F-1F2B1A3D5DEC}" srcOrd="11" destOrd="0" presId="urn:microsoft.com/office/officeart/2005/8/layout/cycle8"/>
    <dgm:cxn modelId="{E28D72F3-3A9C-46DB-A616-C7B35747562E}" type="presParOf" srcId="{7E559372-4598-45E5-838F-9479CC82CCF8}" destId="{5253269A-304A-4D55-9C38-E7D2F9C23C62}" srcOrd="12" destOrd="0" presId="urn:microsoft.com/office/officeart/2005/8/layout/cycle8"/>
    <dgm:cxn modelId="{AB57351B-E3D1-40BD-A7B3-DD677EB8C2BC}" type="presParOf" srcId="{7E559372-4598-45E5-838F-9479CC82CCF8}" destId="{3128FF8C-6583-4B4E-8A47-0DAE92AA8737}" srcOrd="13" destOrd="0" presId="urn:microsoft.com/office/officeart/2005/8/layout/cycle8"/>
    <dgm:cxn modelId="{4042DE25-5656-4C6D-824F-C90580313056}" type="presParOf" srcId="{7E559372-4598-45E5-838F-9479CC82CCF8}" destId="{02B5D543-4771-4019-A3A5-1EE8D61E6CB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84234-D401-4733-B68D-2B12EADA2E42}">
      <dsp:nvSpPr>
        <dsp:cNvPr id="0" name=""/>
        <dsp:cNvSpPr/>
      </dsp:nvSpPr>
      <dsp:spPr>
        <a:xfrm>
          <a:off x="1211347" y="199332"/>
          <a:ext cx="2575993" cy="257599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PM</a:t>
          </a:r>
          <a:endParaRPr lang="en-US" sz="1700" kern="1200" dirty="0"/>
        </a:p>
      </dsp:txBody>
      <dsp:txXfrm>
        <a:off x="2568957" y="745198"/>
        <a:ext cx="919997" cy="766664"/>
      </dsp:txXfrm>
    </dsp:sp>
    <dsp:sp modelId="{B5462F9D-321E-4272-9A80-224F7AD270DD}">
      <dsp:nvSpPr>
        <dsp:cNvPr id="0" name=""/>
        <dsp:cNvSpPr/>
      </dsp:nvSpPr>
      <dsp:spPr>
        <a:xfrm>
          <a:off x="1158294" y="291332"/>
          <a:ext cx="2575993" cy="257599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Stakeholders</a:t>
          </a:r>
          <a:endParaRPr lang="en-US" sz="1700" kern="1200" dirty="0"/>
        </a:p>
      </dsp:txBody>
      <dsp:txXfrm>
        <a:off x="1771626" y="1962661"/>
        <a:ext cx="1379996" cy="674664"/>
      </dsp:txXfrm>
    </dsp:sp>
    <dsp:sp modelId="{3902C703-3FEF-4180-9807-A1D11B8E7734}">
      <dsp:nvSpPr>
        <dsp:cNvPr id="0" name=""/>
        <dsp:cNvSpPr/>
      </dsp:nvSpPr>
      <dsp:spPr>
        <a:xfrm>
          <a:off x="1105241" y="199332"/>
          <a:ext cx="2575993" cy="257599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Sponsor</a:t>
          </a:r>
          <a:endParaRPr lang="en-US" sz="1700" kern="1200" dirty="0"/>
        </a:p>
      </dsp:txBody>
      <dsp:txXfrm>
        <a:off x="1403627" y="745198"/>
        <a:ext cx="919997" cy="766664"/>
      </dsp:txXfrm>
    </dsp:sp>
    <dsp:sp modelId="{5253269A-304A-4D55-9C38-E7D2F9C23C62}">
      <dsp:nvSpPr>
        <dsp:cNvPr id="0" name=""/>
        <dsp:cNvSpPr/>
      </dsp:nvSpPr>
      <dsp:spPr>
        <a:xfrm>
          <a:off x="1052094" y="39866"/>
          <a:ext cx="2894926" cy="289492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8FF8C-6583-4B4E-8A47-0DAE92AA8737}">
      <dsp:nvSpPr>
        <dsp:cNvPr id="0" name=""/>
        <dsp:cNvSpPr/>
      </dsp:nvSpPr>
      <dsp:spPr>
        <a:xfrm>
          <a:off x="998828" y="131703"/>
          <a:ext cx="2894926" cy="289492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5D543-4771-4019-A3A5-1EE8D61E6CB6}">
      <dsp:nvSpPr>
        <dsp:cNvPr id="0" name=""/>
        <dsp:cNvSpPr/>
      </dsp:nvSpPr>
      <dsp:spPr>
        <a:xfrm>
          <a:off x="945562" y="39866"/>
          <a:ext cx="2894926" cy="289492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8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9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4444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90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1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9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4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0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8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2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BA1D-8ADB-4C91-840D-E02E6F879BD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BC6CA7D-374D-4B12-8398-7476F707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1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Fundamentals of Software Project Management</a:t>
            </a:r>
            <a:br>
              <a:rPr lang="en-US" dirty="0" smtClean="0"/>
            </a:br>
            <a:r>
              <a:rPr lang="en-US" dirty="0" smtClean="0"/>
              <a:t>(FSPM)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Instructor: </a:t>
            </a:r>
            <a:r>
              <a:rPr lang="en-US" b="1" dirty="0" smtClean="0"/>
              <a:t>Dr</a:t>
            </a:r>
            <a:r>
              <a:rPr lang="en-US" b="1" dirty="0"/>
              <a:t>. Abdul </a:t>
            </a:r>
            <a:r>
              <a:rPr lang="en-US" b="1" dirty="0" smtClean="0"/>
              <a:t>Aziz</a:t>
            </a:r>
            <a:r>
              <a:rPr lang="en-US" dirty="0" smtClean="0"/>
              <a:t>(</a:t>
            </a:r>
            <a:r>
              <a:rPr lang="en-US" sz="2000" dirty="0" smtClean="0"/>
              <a:t>Assistant Professor)</a:t>
            </a:r>
            <a:endParaRPr lang="en-US" sz="2000" dirty="0"/>
          </a:p>
          <a:p>
            <a:pPr algn="r"/>
            <a:r>
              <a:rPr lang="en-US" dirty="0"/>
              <a:t>(School of Computing) </a:t>
            </a:r>
          </a:p>
          <a:p>
            <a:pPr algn="r"/>
            <a:r>
              <a:rPr lang="en-US" dirty="0"/>
              <a:t>National University- FAST (KHI Campus)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Charter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Charter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Document in the PM.</a:t>
            </a:r>
          </a:p>
          <a:p>
            <a:r>
              <a:rPr lang="en-US" dirty="0" smtClean="0"/>
              <a:t>How, who and why it is needed.</a:t>
            </a:r>
          </a:p>
          <a:p>
            <a:r>
              <a:rPr lang="en-US" dirty="0" smtClean="0"/>
              <a:t>Without a PC a PM cannot initiate a project.</a:t>
            </a:r>
          </a:p>
          <a:p>
            <a:r>
              <a:rPr lang="en-US" dirty="0" smtClean="0"/>
              <a:t>No PC no project exists.</a:t>
            </a:r>
          </a:p>
          <a:p>
            <a:r>
              <a:rPr lang="en-US" dirty="0" smtClean="0"/>
              <a:t>It is the approval to the PM to start a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8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Layout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 smtClean="0"/>
              <a:t>Project </a:t>
            </a:r>
            <a:r>
              <a:rPr lang="en-US" dirty="0"/>
              <a:t>purpose or justification</a:t>
            </a:r>
          </a:p>
          <a:p>
            <a:r>
              <a:rPr lang="en-US" dirty="0"/>
              <a:t>B. Measurable Project Objectives and related success criteria. </a:t>
            </a:r>
          </a:p>
          <a:p>
            <a:r>
              <a:rPr lang="en-US" dirty="0"/>
              <a:t>C. </a:t>
            </a:r>
            <a:r>
              <a:rPr lang="en-US" dirty="0" smtClean="0"/>
              <a:t>High level requirements</a:t>
            </a:r>
            <a:endParaRPr lang="en-US" dirty="0"/>
          </a:p>
          <a:p>
            <a:r>
              <a:rPr lang="en-US" dirty="0"/>
              <a:t>D. </a:t>
            </a:r>
            <a:r>
              <a:rPr lang="en-US" dirty="0" smtClean="0"/>
              <a:t>Assumptions</a:t>
            </a:r>
          </a:p>
          <a:p>
            <a:r>
              <a:rPr lang="en-US" dirty="0" smtClean="0"/>
              <a:t>E. Constraints</a:t>
            </a:r>
          </a:p>
          <a:p>
            <a:r>
              <a:rPr lang="en-US" dirty="0" smtClean="0"/>
              <a:t>F. </a:t>
            </a:r>
            <a:r>
              <a:rPr lang="en-US" dirty="0"/>
              <a:t>High level risks and opportunities </a:t>
            </a:r>
            <a:endParaRPr lang="en-US" dirty="0" smtClean="0"/>
          </a:p>
          <a:p>
            <a:r>
              <a:rPr lang="en-US" dirty="0" smtClean="0"/>
              <a:t>G. Project Milestones</a:t>
            </a:r>
          </a:p>
          <a:p>
            <a:r>
              <a:rPr lang="en-US" dirty="0" smtClean="0"/>
              <a:t>H. </a:t>
            </a:r>
            <a:r>
              <a:rPr lang="en-US" smtClean="0"/>
              <a:t>Budget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7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89212" y="1487749"/>
            <a:ext cx="7966338" cy="4336002"/>
            <a:chOff x="2589212" y="622176"/>
            <a:chExt cx="7584598" cy="40770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9709" t="33398" r="8107" b="29191"/>
            <a:stretch/>
          </p:blipFill>
          <p:spPr>
            <a:xfrm>
              <a:off x="2589212" y="622176"/>
              <a:ext cx="7581531" cy="256564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9697" t="51392" r="8119" b="26084"/>
            <a:stretch/>
          </p:blipFill>
          <p:spPr>
            <a:xfrm>
              <a:off x="2592280" y="3154531"/>
              <a:ext cx="7581530" cy="1544716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 High Level 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74" r="20922" b="29321"/>
          <a:stretch/>
        </p:blipFill>
        <p:spPr>
          <a:xfrm>
            <a:off x="2589212" y="2010792"/>
            <a:ext cx="5779364" cy="48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 Assumptions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76" t="9320" r="8206" b="58959"/>
          <a:stretch/>
        </p:blipFill>
        <p:spPr>
          <a:xfrm>
            <a:off x="2698812" y="2272684"/>
            <a:ext cx="7789731" cy="23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13" y="2014814"/>
            <a:ext cx="103917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Week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F. High level risks and opportunities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31" t="34697" r="18828" b="35462"/>
          <a:stretch/>
        </p:blipFill>
        <p:spPr>
          <a:xfrm>
            <a:off x="2592925" y="1904999"/>
            <a:ext cx="8403016" cy="28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475" t="14239" r="20121" b="13010"/>
          <a:stretch/>
        </p:blipFill>
        <p:spPr>
          <a:xfrm>
            <a:off x="3471169" y="150920"/>
            <a:ext cx="5779364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49" t="12557" r="19975" b="30356"/>
          <a:stretch/>
        </p:blipFill>
        <p:spPr>
          <a:xfrm>
            <a:off x="2814223" y="1905000"/>
            <a:ext cx="5788242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84" t="45178" r="40073" b="4855"/>
          <a:stretch/>
        </p:blipFill>
        <p:spPr>
          <a:xfrm>
            <a:off x="2589212" y="1429304"/>
            <a:ext cx="4397514" cy="44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1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3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Initiating Process Group (IPG)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“ Journey of a thousand miles must begins with the first step”</a:t>
            </a:r>
          </a:p>
          <a:p>
            <a:r>
              <a:rPr lang="en-US" dirty="0" smtClean="0"/>
              <a:t>Objectives of the Initiating Process Group:</a:t>
            </a:r>
          </a:p>
          <a:p>
            <a:r>
              <a:rPr lang="en-US" dirty="0" smtClean="0"/>
              <a:t>Clarify the reason for the project.</a:t>
            </a:r>
          </a:p>
          <a:p>
            <a:r>
              <a:rPr lang="en-US" dirty="0" smtClean="0"/>
              <a:t>The Business needs.</a:t>
            </a:r>
          </a:p>
          <a:p>
            <a:r>
              <a:rPr lang="en-US" dirty="0" smtClean="0"/>
              <a:t>Scope of the project at high level.</a:t>
            </a:r>
          </a:p>
          <a:p>
            <a:r>
              <a:rPr lang="en-US" dirty="0" smtClean="0"/>
              <a:t>Documents developed in this project.</a:t>
            </a:r>
          </a:p>
          <a:p>
            <a:r>
              <a:rPr lang="en-US" dirty="0" smtClean="0"/>
              <a:t>Stakeholders.</a:t>
            </a:r>
          </a:p>
          <a:p>
            <a:r>
              <a:rPr lang="en-US" dirty="0" smtClean="0"/>
              <a:t>Is this project a right choice to meet the expectations along with the reasons.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9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8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1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 of the IPG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Selection of PM</a:t>
            </a:r>
          </a:p>
          <a:p>
            <a:r>
              <a:rPr lang="en-US" dirty="0" smtClean="0"/>
              <a:t>Documenting the business Requirements and needs</a:t>
            </a:r>
          </a:p>
          <a:p>
            <a:r>
              <a:rPr lang="en-US" dirty="0" smtClean="0"/>
              <a:t>Feasibility study</a:t>
            </a:r>
          </a:p>
          <a:p>
            <a:r>
              <a:rPr lang="en-US" dirty="0" smtClean="0"/>
              <a:t>Choose the alternatives</a:t>
            </a:r>
          </a:p>
          <a:p>
            <a:r>
              <a:rPr lang="en-US" dirty="0" smtClean="0"/>
              <a:t>Identify the sponsor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20512500"/>
              </p:ext>
            </p:extLst>
          </p:nvPr>
        </p:nvGraphicFramePr>
        <p:xfrm>
          <a:off x="5733988" y="3073163"/>
          <a:ext cx="4892583" cy="306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1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Management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5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1419</TotalTime>
  <Words>229</Words>
  <Application>Microsoft Office PowerPoint</Application>
  <PresentationFormat>Widescreen</PresentationFormat>
  <Paragraphs>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Wisp</vt:lpstr>
      <vt:lpstr>Fundamentals of Software Project Management (FSPM)</vt:lpstr>
      <vt:lpstr>Week 3</vt:lpstr>
      <vt:lpstr>Initiating Process Group (IPG)</vt:lpstr>
      <vt:lpstr>Activities of the IPG</vt:lpstr>
      <vt:lpstr>Integration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Charter</vt:lpstr>
      <vt:lpstr>Project Charter</vt:lpstr>
      <vt:lpstr>PowerPoint Presentation</vt:lpstr>
      <vt:lpstr>PowerPoint Presentation</vt:lpstr>
      <vt:lpstr>General Layout</vt:lpstr>
      <vt:lpstr>PowerPoint Presentation</vt:lpstr>
      <vt:lpstr>C. High Level Requirements</vt:lpstr>
      <vt:lpstr>D. Assumptions</vt:lpstr>
      <vt:lpstr>E. Constraints</vt:lpstr>
      <vt:lpstr>F. High level risks and opportunities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Software Project Management (FSPM)</dc:title>
  <dc:creator>Administrator</dc:creator>
  <cp:lastModifiedBy>Administrator</cp:lastModifiedBy>
  <cp:revision>36</cp:revision>
  <dcterms:created xsi:type="dcterms:W3CDTF">2022-08-23T03:26:15Z</dcterms:created>
  <dcterms:modified xsi:type="dcterms:W3CDTF">2022-09-08T05:35:14Z</dcterms:modified>
</cp:coreProperties>
</file>